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26A23E"/>
    <a:srgbClr val="C80000"/>
    <a:srgbClr val="996633"/>
    <a:srgbClr val="CC9900"/>
    <a:srgbClr val="00FF00"/>
    <a:srgbClr val="B40000"/>
    <a:srgbClr val="9900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60" d="100"/>
          <a:sy n="60" d="100"/>
        </p:scale>
        <p:origin x="-1914" y="-58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354607-D639-4A53-8B51-32242595FC58}" type="datetimeFigureOut">
              <a:rPr lang="es-ES" smtClean="0"/>
              <a:pPr/>
              <a:t>10/01/2014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673C2-B687-4C04-8EF3-7C8B44BBFA9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0905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7028A-5810-4F69-9CA4-D08E5696F24B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2ADE-6A15-48D0-8F0F-5DC2B16B7AB9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03828-0BA3-4003-A1C0-EA650B4C7754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5D7D-56CA-4B68-8E5A-B6C45CCFE69B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42B8-4BA5-4107-896E-746E7D0421A7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96CE0-4C69-4420-8DC0-8665E37C7398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1A5F-742F-479A-A9F3-280C700090E0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DDA2-7B68-4540-BD4B-C15641DE8055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AF9F-226C-45E3-A099-A61BD1A2ABE5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6B15-6919-452A-99BF-4AE542CEEE01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82F1-CE55-4410-8D87-7177085ACF0C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A39D2-AE61-41F0-8E49-CE2523490D1E}" type="datetime1">
              <a:rPr lang="es-ES" smtClean="0"/>
              <a:pPr/>
              <a:t>10/01/2014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B59D-E84A-496B-996F-BF892111301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docs.google.com/spreadsheet/ccc?key=0AsYzAfzW0AVfdENvM1ZBZjg1SVRYY3ZjRnAtMmc1OE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Flecha doblada"/>
          <p:cNvSpPr/>
          <p:nvPr/>
        </p:nvSpPr>
        <p:spPr>
          <a:xfrm flipH="1" flipV="1">
            <a:off x="4797152" y="1475656"/>
            <a:ext cx="1548235" cy="1271682"/>
          </a:xfrm>
          <a:prstGeom prst="bentArrow">
            <a:avLst>
              <a:gd name="adj1" fmla="val 15037"/>
              <a:gd name="adj2" fmla="val 21690"/>
              <a:gd name="adj3" fmla="val 41996"/>
              <a:gd name="adj4" fmla="val 22651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035984" y="1708902"/>
            <a:ext cx="5357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600" dirty="0" smtClean="0">
                <a:solidFill>
                  <a:schemeClr val="bg1"/>
                </a:solidFill>
                <a:latin typeface="Lucida Handwriting" pitchFamily="66" charset="0"/>
              </a:rPr>
              <a:t>E</a:t>
            </a:r>
            <a:endParaRPr lang="es-ES" sz="66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2678926" y="1708902"/>
            <a:ext cx="5357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600" smtClean="0">
                <a:solidFill>
                  <a:schemeClr val="bg1"/>
                </a:solidFill>
                <a:latin typeface="Lucida Handwriting" pitchFamily="66" charset="0"/>
              </a:rPr>
              <a:t>C</a:t>
            </a:r>
            <a:endParaRPr lang="es-ES" sz="660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375446" y="1708902"/>
            <a:ext cx="5357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600" smtClean="0">
                <a:solidFill>
                  <a:schemeClr val="bg1"/>
                </a:solidFill>
                <a:latin typeface="Lucida Handwriting" pitchFamily="66" charset="0"/>
              </a:rPr>
              <a:t>A</a:t>
            </a:r>
            <a:endParaRPr lang="es-ES" sz="660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125545" y="1708902"/>
            <a:ext cx="5357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6600" dirty="0" smtClean="0">
                <a:solidFill>
                  <a:schemeClr val="bg1"/>
                </a:solidFill>
                <a:latin typeface="Lucida Handwriting" pitchFamily="66" charset="0"/>
              </a:rPr>
              <a:t>M</a:t>
            </a:r>
            <a:endParaRPr lang="es-ES" sz="6600" dirty="0">
              <a:solidFill>
                <a:schemeClr val="bg1"/>
              </a:solidFill>
              <a:latin typeface="Lucida Handwriting" pitchFamily="66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21471" y="3203848"/>
            <a:ext cx="1660934" cy="2088232"/>
          </a:xfrm>
          <a:prstGeom prst="rect">
            <a:avLst/>
          </a:prstGeom>
          <a:solidFill>
            <a:schemeClr val="accent6">
              <a:lumMod val="75000"/>
              <a:alpha val="59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É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xito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E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quilibrio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E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volución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E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ntrenamiento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E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sfuerzo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E</a:t>
            </a:r>
            <a:r>
              <a:rPr lang="es-ES_tradnl" sz="1700" i="1" dirty="0" smtClean="0">
                <a:solidFill>
                  <a:schemeClr val="accent6">
                    <a:lumMod val="50000"/>
                  </a:schemeClr>
                </a:solidFill>
              </a:rPr>
              <a:t>mpatía</a:t>
            </a:r>
          </a:p>
          <a:p>
            <a:pPr algn="ctr"/>
            <a:r>
              <a:rPr lang="es-ES_tradnl" i="1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es-ES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8" name="27 Flecha doblada"/>
          <p:cNvSpPr/>
          <p:nvPr/>
        </p:nvSpPr>
        <p:spPr>
          <a:xfrm rot="10800000">
            <a:off x="2132856" y="3059832"/>
            <a:ext cx="642942" cy="762005"/>
          </a:xfrm>
          <a:prstGeom prst="bentArrow">
            <a:avLst>
              <a:gd name="adj1" fmla="val 25750"/>
              <a:gd name="adj2" fmla="val 19072"/>
              <a:gd name="adj3" fmla="val 50000"/>
              <a:gd name="adj4" fmla="val 43750"/>
            </a:avLst>
          </a:prstGeom>
          <a:solidFill>
            <a:schemeClr val="accent6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2035983" y="3923928"/>
            <a:ext cx="1553777" cy="2016224"/>
          </a:xfrm>
          <a:prstGeom prst="rect">
            <a:avLst/>
          </a:prstGeom>
          <a:solidFill>
            <a:schemeClr val="bg2">
              <a:lumMod val="50000"/>
              <a:alpha val="77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C</a:t>
            </a:r>
            <a:r>
              <a:rPr lang="es-ES_tradnl" sz="1700" i="1" dirty="0" smtClean="0">
                <a:solidFill>
                  <a:srgbClr val="333333"/>
                </a:solidFill>
              </a:rPr>
              <a:t>apacidades</a:t>
            </a:r>
          </a:p>
          <a:p>
            <a:pPr algn="ctr"/>
            <a:r>
              <a:rPr lang="es-ES_tradnl" sz="1700" i="1" dirty="0" err="1" smtClean="0">
                <a:solidFill>
                  <a:srgbClr val="0000FF"/>
                </a:solidFill>
              </a:rPr>
              <a:t>C</a:t>
            </a:r>
            <a:r>
              <a:rPr lang="es-ES_tradnl" sz="1700" i="1" dirty="0" err="1" smtClean="0">
                <a:solidFill>
                  <a:srgbClr val="333333"/>
                </a:solidFill>
              </a:rPr>
              <a:t>oncentación</a:t>
            </a:r>
            <a:endParaRPr lang="es-ES_tradnl" sz="1700" i="1" dirty="0" smtClean="0">
              <a:solidFill>
                <a:srgbClr val="333333"/>
              </a:solidFill>
            </a:endParaRP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C</a:t>
            </a:r>
            <a:r>
              <a:rPr lang="es-ES_tradnl" sz="1700" i="1" dirty="0" smtClean="0">
                <a:solidFill>
                  <a:srgbClr val="333333"/>
                </a:solidFill>
              </a:rPr>
              <a:t>onfianza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C</a:t>
            </a:r>
            <a:r>
              <a:rPr lang="es-ES_tradnl" sz="1700" i="1" dirty="0" smtClean="0">
                <a:solidFill>
                  <a:srgbClr val="333333"/>
                </a:solidFill>
              </a:rPr>
              <a:t>ompetitividad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C</a:t>
            </a:r>
            <a:r>
              <a:rPr lang="es-ES_tradnl" sz="1700" i="1" dirty="0" smtClean="0">
                <a:solidFill>
                  <a:srgbClr val="333333"/>
                </a:solidFill>
              </a:rPr>
              <a:t>recimiento</a:t>
            </a:r>
          </a:p>
          <a:p>
            <a:pPr algn="ctr"/>
            <a:r>
              <a:rPr lang="es-ES_tradnl" sz="2400" i="1" dirty="0" smtClean="0">
                <a:solidFill>
                  <a:schemeClr val="bg2">
                    <a:lumMod val="25000"/>
                  </a:schemeClr>
                </a:solidFill>
              </a:rPr>
              <a:t>…</a:t>
            </a:r>
            <a:endParaRPr lang="es-ES" sz="24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35 Flecha abajo"/>
          <p:cNvSpPr/>
          <p:nvPr/>
        </p:nvSpPr>
        <p:spPr>
          <a:xfrm>
            <a:off x="2996952" y="2851911"/>
            <a:ext cx="110602" cy="928001"/>
          </a:xfrm>
          <a:prstGeom prst="downArrow">
            <a:avLst/>
          </a:prstGeom>
          <a:solidFill>
            <a:schemeClr val="bg2">
              <a:lumMod val="2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643338" y="4139952"/>
            <a:ext cx="1470485" cy="2016224"/>
          </a:xfrm>
          <a:prstGeom prst="rect">
            <a:avLst/>
          </a:prstGeom>
          <a:gradFill flip="none" rotWithShape="1">
            <a:gsLst>
              <a:gs pos="0">
                <a:srgbClr val="FF33CC">
                  <a:tint val="66000"/>
                  <a:satMod val="160000"/>
                </a:srgbClr>
              </a:gs>
              <a:gs pos="50000">
                <a:srgbClr val="FF33CC">
                  <a:tint val="44500"/>
                  <a:satMod val="160000"/>
                </a:srgbClr>
              </a:gs>
              <a:gs pos="100000">
                <a:srgbClr val="FF33CC">
                  <a:tint val="23500"/>
                  <a:satMod val="160000"/>
                </a:srgbClr>
              </a:gs>
            </a:gsLst>
            <a:lin ang="135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700" i="1" dirty="0" smtClean="0">
              <a:solidFill>
                <a:srgbClr val="0000FF"/>
              </a:solidFill>
            </a:endParaRPr>
          </a:p>
          <a:p>
            <a:pPr algn="ctr"/>
            <a:endParaRPr lang="es-ES_tradnl" sz="1700" i="1" dirty="0" smtClean="0">
              <a:solidFill>
                <a:srgbClr val="0000FF"/>
              </a:solidFill>
            </a:endParaRP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legría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utoestima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prendizaje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poyo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tención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sertividad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A</a:t>
            </a:r>
            <a:r>
              <a:rPr lang="es-ES_tradnl" sz="1700" i="1" dirty="0" smtClean="0">
                <a:solidFill>
                  <a:schemeClr val="accent2">
                    <a:lumMod val="50000"/>
                  </a:schemeClr>
                </a:solidFill>
              </a:rPr>
              <a:t>utocontrol</a:t>
            </a:r>
          </a:p>
          <a:p>
            <a:pPr algn="ctr"/>
            <a:r>
              <a:rPr lang="es-ES_tradnl" sz="2400" i="1" dirty="0" smtClean="0">
                <a:solidFill>
                  <a:schemeClr val="accent2">
                    <a:lumMod val="75000"/>
                  </a:schemeClr>
                </a:solidFill>
              </a:rPr>
              <a:t>…</a:t>
            </a:r>
            <a:endParaRPr lang="es-ES" sz="2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36 Flecha abajo"/>
          <p:cNvSpPr/>
          <p:nvPr/>
        </p:nvSpPr>
        <p:spPr>
          <a:xfrm rot="19972374">
            <a:off x="3962584" y="3068439"/>
            <a:ext cx="157854" cy="1095795"/>
          </a:xfrm>
          <a:prstGeom prst="downArrow">
            <a:avLst/>
          </a:prstGeom>
          <a:solidFill>
            <a:schemeClr val="accent2">
              <a:lumMod val="60000"/>
              <a:lumOff val="40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5197115" y="3419873"/>
            <a:ext cx="1446596" cy="208823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tint val="66000"/>
                  <a:satMod val="160000"/>
                </a:schemeClr>
              </a:gs>
              <a:gs pos="50000">
                <a:schemeClr val="accent3">
                  <a:lumMod val="75000"/>
                  <a:tint val="44500"/>
                  <a:satMod val="160000"/>
                </a:schemeClr>
              </a:gs>
              <a:gs pos="100000">
                <a:schemeClr val="accent3">
                  <a:lumMod val="75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M</a:t>
            </a:r>
            <a:r>
              <a:rPr lang="es-ES_tradnl" sz="1700" i="1" dirty="0" smtClean="0">
                <a:solidFill>
                  <a:schemeClr val="accent3">
                    <a:lumMod val="50000"/>
                  </a:schemeClr>
                </a:solidFill>
              </a:rPr>
              <a:t>ejora</a:t>
            </a: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M</a:t>
            </a:r>
            <a:r>
              <a:rPr lang="es-ES_tradnl" sz="1700" i="1" dirty="0" smtClean="0">
                <a:solidFill>
                  <a:schemeClr val="accent3">
                    <a:lumMod val="50000"/>
                  </a:schemeClr>
                </a:solidFill>
              </a:rPr>
              <a:t>emoria</a:t>
            </a:r>
          </a:p>
          <a:p>
            <a:pPr algn="ctr"/>
            <a:r>
              <a:rPr lang="es-ES_tradnl" sz="1700" i="1" dirty="0" err="1" smtClean="0">
                <a:solidFill>
                  <a:srgbClr val="0000FF"/>
                </a:solidFill>
              </a:rPr>
              <a:t>M</a:t>
            </a:r>
            <a:r>
              <a:rPr lang="es-ES_tradnl" sz="1700" i="1" dirty="0" err="1" smtClean="0">
                <a:solidFill>
                  <a:schemeClr val="accent3">
                    <a:lumMod val="50000"/>
                  </a:schemeClr>
                </a:solidFill>
              </a:rPr>
              <a:t>etodología</a:t>
            </a:r>
            <a:r>
              <a:rPr lang="es-ES_tradnl" sz="1700" i="1" dirty="0" err="1" smtClean="0">
                <a:solidFill>
                  <a:srgbClr val="0000FF"/>
                </a:solidFill>
              </a:rPr>
              <a:t>M</a:t>
            </a:r>
            <a:r>
              <a:rPr lang="es-ES_tradnl" sz="1700" i="1" dirty="0" err="1" smtClean="0">
                <a:solidFill>
                  <a:schemeClr val="accent3">
                    <a:lumMod val="50000"/>
                  </a:schemeClr>
                </a:solidFill>
              </a:rPr>
              <a:t>ovimiento</a:t>
            </a:r>
            <a:endParaRPr lang="es-ES_tradnl" sz="1700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s-ES_tradnl" sz="1700" i="1" dirty="0" smtClean="0">
                <a:solidFill>
                  <a:srgbClr val="0000FF"/>
                </a:solidFill>
              </a:rPr>
              <a:t>M</a:t>
            </a:r>
            <a:r>
              <a:rPr lang="es-ES_tradnl" sz="1700" i="1" dirty="0" smtClean="0">
                <a:solidFill>
                  <a:schemeClr val="accent3">
                    <a:lumMod val="50000"/>
                  </a:schemeClr>
                </a:solidFill>
              </a:rPr>
              <a:t>otivación</a:t>
            </a:r>
          </a:p>
          <a:p>
            <a:pPr algn="ctr"/>
            <a:r>
              <a:rPr lang="es-ES_tradnl" sz="1700" i="1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lang="es-ES" sz="1700" i="1" dirty="0"/>
          </a:p>
        </p:txBody>
      </p:sp>
      <p:sp>
        <p:nvSpPr>
          <p:cNvPr id="40" name="39 Flecha doblada"/>
          <p:cNvSpPr/>
          <p:nvPr/>
        </p:nvSpPr>
        <p:spPr>
          <a:xfrm rot="10800000" flipH="1">
            <a:off x="4653136" y="2915816"/>
            <a:ext cx="432048" cy="1008112"/>
          </a:xfrm>
          <a:prstGeom prst="bentArrow">
            <a:avLst>
              <a:gd name="adj1" fmla="val 24938"/>
              <a:gd name="adj2" fmla="val 12469"/>
              <a:gd name="adj3" fmla="val 31714"/>
              <a:gd name="adj4" fmla="val 43750"/>
            </a:avLst>
          </a:prstGeom>
          <a:solidFill>
            <a:schemeClr val="accent3">
              <a:lumMod val="7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9851" y="6228184"/>
            <a:ext cx="6479509" cy="1368152"/>
          </a:xfrm>
          <a:prstGeom prst="rect">
            <a:avLst/>
          </a:prstGeom>
          <a:solidFill>
            <a:schemeClr val="accent1">
              <a:tint val="66000"/>
              <a:satMod val="1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s-ES" sz="1600" dirty="0" smtClean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endParaRPr lang="es-ES" sz="1600" dirty="0" smtClean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endParaRPr lang="es-ES" sz="1600" dirty="0" smtClean="0">
              <a:solidFill>
                <a:schemeClr val="tx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  </a:t>
            </a:r>
          </a:p>
          <a:p>
            <a:endParaRPr lang="es-ES" sz="1400" b="1" dirty="0" smtClean="0">
              <a:solidFill>
                <a:srgbClr val="0000FF"/>
              </a:solidFill>
              <a:latin typeface="Aharoni" pitchFamily="2" charset="-79"/>
              <a:cs typeface="Aharoni" pitchFamily="2" charset="-79"/>
            </a:endParaRPr>
          </a:p>
          <a:p>
            <a:endParaRPr lang="es-ES" sz="1400" b="1" dirty="0" smtClean="0">
              <a:solidFill>
                <a:srgbClr val="0000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   Paloma </a:t>
            </a:r>
            <a:r>
              <a:rPr lang="es-ES" sz="1400" b="1" dirty="0" err="1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Solis</a:t>
            </a:r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 Viñas</a:t>
            </a: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Psicóloga Clínica, Terapeuta corporal -             energética y </a:t>
            </a:r>
            <a:r>
              <a:rPr lang="es-ES" sz="1400" b="1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kinesiologa</a:t>
            </a:r>
            <a:endParaRPr lang="es-ES" sz="1400" b="1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400" b="1" dirty="0" err="1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Ivón</a:t>
            </a:r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 Crispín  </a:t>
            </a:r>
            <a:r>
              <a:rPr lang="es-ES" sz="1400" b="1" dirty="0" err="1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Lannes</a:t>
            </a:r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Doctora en Neuropsicología </a:t>
            </a:r>
            <a:r>
              <a:rPr lang="es-ES" sz="1400" b="1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Clinica</a:t>
            </a: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r>
              <a:rPr lang="es-ES" sz="1400" b="1" dirty="0" smtClean="0">
                <a:solidFill>
                  <a:srgbClr val="0000FF"/>
                </a:solidFill>
                <a:latin typeface="Aharoni" pitchFamily="2" charset="-79"/>
                <a:cs typeface="Aharoni" pitchFamily="2" charset="-79"/>
              </a:rPr>
              <a:t>         Asunción Sanz Sánchez: </a:t>
            </a: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Educadora Social, Terapeuta corporal, </a:t>
            </a:r>
            <a:b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                                    </a:t>
            </a:r>
            <a:r>
              <a:rPr lang="es-ES" sz="1400" b="1" dirty="0" err="1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Psicomotricista</a:t>
            </a:r>
            <a: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y Profesora de Yoga.</a:t>
            </a:r>
            <a:br>
              <a:rPr lang="es-ES" sz="1400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endParaRPr lang="es-ES" sz="1600" b="1" dirty="0" smtClean="0">
              <a:solidFill>
                <a:srgbClr val="0000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s-ES" sz="1600" b="1" dirty="0" smtClean="0">
                <a:solidFill>
                  <a:srgbClr val="C00000"/>
                </a:solidFill>
              </a:rPr>
              <a:t>ORGANIZA</a:t>
            </a:r>
            <a:r>
              <a:rPr lang="es-ES" sz="1600" b="1" dirty="0" smtClean="0">
                <a:solidFill>
                  <a:srgbClr val="0000FF"/>
                </a:solidFill>
              </a:rPr>
              <a:t> </a:t>
            </a:r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</a:rPr>
              <a:t>Asociación Caminantes</a:t>
            </a:r>
          </a:p>
          <a:p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</a:rPr>
              <a:t>Fecha: Día 18 de enero a las 6 tarde</a:t>
            </a:r>
          </a:p>
          <a:p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</a:rPr>
              <a:t>Entrada libre </a:t>
            </a:r>
          </a:p>
          <a:p>
            <a:r>
              <a:rPr lang="es-ES" sz="2000" b="1" dirty="0" smtClean="0">
                <a:solidFill>
                  <a:schemeClr val="tx2">
                    <a:lumMod val="75000"/>
                  </a:schemeClr>
                </a:solidFill>
              </a:rPr>
              <a:t>Lugar en C/ Enrique,IV,16 bajo</a:t>
            </a:r>
            <a:endParaRPr lang="es-ES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" name="Picture 22" descr="famili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225" y="1547664"/>
            <a:ext cx="1152128" cy="1512168"/>
          </a:xfrm>
          <a:prstGeom prst="rect">
            <a:avLst/>
          </a:prstGeom>
          <a:noFill/>
          <a:ln>
            <a:solidFill>
              <a:srgbClr val="FF66FF"/>
            </a:solidFill>
          </a:ln>
        </p:spPr>
      </p:pic>
      <p:sp>
        <p:nvSpPr>
          <p:cNvPr id="27" name="26 Flecha doblada"/>
          <p:cNvSpPr/>
          <p:nvPr/>
        </p:nvSpPr>
        <p:spPr>
          <a:xfrm>
            <a:off x="3933056" y="1331640"/>
            <a:ext cx="1490893" cy="1979767"/>
          </a:xfrm>
          <a:prstGeom prst="bentArrow">
            <a:avLst>
              <a:gd name="adj1" fmla="val 15037"/>
              <a:gd name="adj2" fmla="val 17001"/>
              <a:gd name="adj3" fmla="val 41996"/>
              <a:gd name="adj4" fmla="val 45508"/>
            </a:avLst>
          </a:prstGeom>
          <a:solidFill>
            <a:srgbClr val="FFCC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9" name="28 Flecha doblada"/>
          <p:cNvSpPr/>
          <p:nvPr/>
        </p:nvSpPr>
        <p:spPr>
          <a:xfrm flipV="1">
            <a:off x="1052736" y="1403648"/>
            <a:ext cx="1720262" cy="1392794"/>
          </a:xfrm>
          <a:prstGeom prst="bentArrow">
            <a:avLst>
              <a:gd name="adj1" fmla="val 17967"/>
              <a:gd name="adj2" fmla="val 16709"/>
              <a:gd name="adj3" fmla="val 25000"/>
              <a:gd name="adj4" fmla="val 43750"/>
            </a:avLst>
          </a:prstGeom>
          <a:gradFill flip="none" rotWithShape="1">
            <a:gsLst>
              <a:gs pos="0">
                <a:srgbClr val="0000FF">
                  <a:tint val="66000"/>
                  <a:satMod val="160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31" name="Picture 10" descr="http://t2.gstatic.com/images?q=tbn:ANd9GcQDRr0nmdX0vc_2c7gKU6SmZOQUyieCo56alihmoICUbtuzojk3C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8640" y="1331640"/>
            <a:ext cx="1675563" cy="1368153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</p:pic>
      <p:sp>
        <p:nvSpPr>
          <p:cNvPr id="32" name="31 Flecha doblada"/>
          <p:cNvSpPr/>
          <p:nvPr/>
        </p:nvSpPr>
        <p:spPr>
          <a:xfrm flipH="1">
            <a:off x="1844824" y="1403648"/>
            <a:ext cx="1490893" cy="1374203"/>
          </a:xfrm>
          <a:prstGeom prst="bentArrow">
            <a:avLst>
              <a:gd name="adj1" fmla="val 17967"/>
              <a:gd name="adj2" fmla="val 14072"/>
              <a:gd name="adj3" fmla="val 25000"/>
              <a:gd name="adj4" fmla="val 43750"/>
            </a:avLst>
          </a:prstGeom>
          <a:gradFill flip="none" rotWithShape="1">
            <a:gsLst>
              <a:gs pos="0">
                <a:srgbClr val="0000FF">
                  <a:tint val="66000"/>
                  <a:satMod val="160000"/>
                  <a:alpha val="85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4" name="33 Flecha izquierda y derecha"/>
          <p:cNvSpPr/>
          <p:nvPr/>
        </p:nvSpPr>
        <p:spPr>
          <a:xfrm>
            <a:off x="1772816" y="1979712"/>
            <a:ext cx="3612549" cy="423894"/>
          </a:xfrm>
          <a:prstGeom prst="leftRightArrow">
            <a:avLst/>
          </a:prstGeom>
          <a:gradFill flip="none" rotWithShape="1">
            <a:gsLst>
              <a:gs pos="0">
                <a:srgbClr val="0000FF">
                  <a:tint val="66000"/>
                  <a:satMod val="160000"/>
                  <a:alpha val="85000"/>
                </a:srgbClr>
              </a:gs>
              <a:gs pos="50000">
                <a:srgbClr val="0000FF">
                  <a:tint val="44500"/>
                  <a:satMod val="160000"/>
                </a:srgbClr>
              </a:gs>
              <a:gs pos="100000">
                <a:srgbClr val="0000FF">
                  <a:tint val="23500"/>
                  <a:satMod val="16000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32 Grupo"/>
          <p:cNvGrpSpPr/>
          <p:nvPr/>
        </p:nvGrpSpPr>
        <p:grpSpPr>
          <a:xfrm>
            <a:off x="1484784" y="1547664"/>
            <a:ext cx="4176464" cy="2160240"/>
            <a:chOff x="2000232" y="3286124"/>
            <a:chExt cx="5429288" cy="3214710"/>
          </a:xfrm>
        </p:grpSpPr>
        <p:sp>
          <p:nvSpPr>
            <p:cNvPr id="38" name="37 Elipse"/>
            <p:cNvSpPr/>
            <p:nvPr/>
          </p:nvSpPr>
          <p:spPr>
            <a:xfrm>
              <a:off x="2000232" y="3286124"/>
              <a:ext cx="5429288" cy="321471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41" name="Picture 6" descr="http://tuspeques.files.wordpress.com/2013/04/corro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00430" y="4143380"/>
              <a:ext cx="2500330" cy="2208485"/>
            </a:xfrm>
            <a:prstGeom prst="rect">
              <a:avLst/>
            </a:prstGeom>
            <a:solidFill>
              <a:srgbClr val="FFCCFF">
                <a:alpha val="85000"/>
              </a:srgbClr>
            </a:solidFill>
            <a:ln>
              <a:noFill/>
            </a:ln>
            <a:effectLst>
              <a:softEdge rad="127000"/>
            </a:effectLst>
          </p:spPr>
        </p:pic>
        <p:sp>
          <p:nvSpPr>
            <p:cNvPr id="43" name="42 CuadroTexto"/>
            <p:cNvSpPr txBox="1"/>
            <p:nvPr/>
          </p:nvSpPr>
          <p:spPr>
            <a:xfrm>
              <a:off x="3786182" y="3500438"/>
              <a:ext cx="2071702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ES_tradnl" sz="3600" dirty="0" smtClean="0">
                  <a:solidFill>
                    <a:schemeClr val="bg1"/>
                  </a:solidFill>
                  <a:latin typeface="Lucida Handwriting" pitchFamily="66" charset="0"/>
                </a:rPr>
                <a:t>ECAM</a:t>
              </a:r>
              <a:endParaRPr lang="es-ES" sz="3600" dirty="0">
                <a:solidFill>
                  <a:schemeClr val="bg1"/>
                </a:solidFill>
                <a:latin typeface="Lucida Handwriting" pitchFamily="66" charset="0"/>
              </a:endParaRPr>
            </a:p>
          </p:txBody>
        </p:sp>
      </p:grpSp>
      <p:sp>
        <p:nvSpPr>
          <p:cNvPr id="45" name="44 Rectángulo"/>
          <p:cNvSpPr/>
          <p:nvPr/>
        </p:nvSpPr>
        <p:spPr>
          <a:xfrm>
            <a:off x="476672" y="251521"/>
            <a:ext cx="612068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FF6600"/>
                </a:solidFill>
                <a:latin typeface="Book Antiqua" pitchFamily="18" charset="0"/>
                <a:cs typeface="Aharoni" pitchFamily="2" charset="-79"/>
              </a:rPr>
              <a:t>         UNA METODOLOGIA GRUPAL DEL ÉXITO </a:t>
            </a:r>
          </a:p>
          <a:p>
            <a:r>
              <a:rPr lang="es-ES" b="1" dirty="0" smtClean="0">
                <a:solidFill>
                  <a:srgbClr val="FF6600"/>
                </a:solidFill>
                <a:latin typeface="Book Antiqua" pitchFamily="18" charset="0"/>
                <a:cs typeface="Aharoni" pitchFamily="2" charset="-79"/>
              </a:rPr>
              <a:t>                          DESDE LA INFANCIA.</a:t>
            </a:r>
          </a:p>
          <a:p>
            <a:r>
              <a:rPr lang="es-ES" sz="16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  <a:cs typeface="Aharoni" pitchFamily="2" charset="-79"/>
              </a:rPr>
              <a:t> Presentación dinámica  e interactiva: Método y clase práctica.</a:t>
            </a:r>
            <a:endParaRPr lang="es-ES" sz="1600" b="1" dirty="0">
              <a:solidFill>
                <a:srgbClr val="FF6600"/>
              </a:solidFill>
              <a:latin typeface="Book Antiqua" pitchFamily="18" charset="0"/>
              <a:cs typeface="Aharoni" pitchFamily="2" charset="-79"/>
            </a:endParaRPr>
          </a:p>
        </p:txBody>
      </p:sp>
      <p:pic>
        <p:nvPicPr>
          <p:cNvPr id="47" name="46 Imagen" descr="CAMINANTES%20LOGO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85184" y="8100392"/>
            <a:ext cx="1467545" cy="767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326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70</Words>
  <Application>Microsoft Office PowerPoint</Application>
  <PresentationFormat>Presentación en pantalla (4:3)</PresentationFormat>
  <Paragraphs>49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Ruben</cp:lastModifiedBy>
  <cp:revision>152</cp:revision>
  <dcterms:created xsi:type="dcterms:W3CDTF">2011-07-28T12:03:20Z</dcterms:created>
  <dcterms:modified xsi:type="dcterms:W3CDTF">2014-01-10T13:35:45Z</dcterms:modified>
</cp:coreProperties>
</file>